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raffle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raffle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higan.gov/documents/cg/BSL-CG-1824_664391_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porter@dbccpa.com" TargetMode="External"/><Relationship Id="rId2" Type="http://schemas.openxmlformats.org/officeDocument/2006/relationships/hyperlink" Target="http://www.dbcnp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ddy@dbccpa.com" TargetMode="External"/><Relationship Id="rId5" Type="http://schemas.openxmlformats.org/officeDocument/2006/relationships/hyperlink" Target="mailto:jholzinger@dbccpa.com" TargetMode="External"/><Relationship Id="rId4" Type="http://schemas.openxmlformats.org/officeDocument/2006/relationships/hyperlink" Target="mailto:cburley@dbccp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D02A-5B37-4AAA-A685-A13B17585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Raffles in Michigan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2FD6B-0B96-4887-85FB-64DEA7F38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312" y="3657600"/>
            <a:ext cx="6400800" cy="1947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Raffle Basics for Non-Profit Organizations 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FF2BF93-042B-462A-99E7-CC99E9B3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84" y="348374"/>
            <a:ext cx="5108448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0963E7-E5D2-4654-A15E-A801F4EA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07" y="4876800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Qualification requirements</a:t>
            </a:r>
          </a:p>
        </p:txBody>
      </p:sp>
      <p:pic>
        <p:nvPicPr>
          <p:cNvPr id="9" name="Picture Placeholder 8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19027141-8BC8-4526-9E7C-077C034D2B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09" r="15909"/>
          <a:stretch>
            <a:fillRect/>
          </a:stretch>
        </p:blipFill>
        <p:spPr>
          <a:xfrm>
            <a:off x="228807" y="291544"/>
            <a:ext cx="2572685" cy="358460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D5170-AA59-4953-BE21-A1C7776F6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8026" y="291544"/>
            <a:ext cx="7490799" cy="4890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The law allows qualified non-profit organizations to be licensed to conduct bingos and raffles, and to sell charity game tickets. Organizations that have not previously qualified must provide the appropriate qualification documents.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 Michigan there are 7 different organization types that may qualify. All have a slightly different qualification document to submit.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Educational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Fraternal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Local Civic 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Religious 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Senior Citizen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Service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Veteran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An organization may go through qualification before applying for a license or submit qualification documents along with license fees and completed license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8698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6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785B52-0A2C-4609-BAC5-1B90B96B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350079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What is a raffle?	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DD0C72A-5144-40D8-967C-CECC935F0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2" y="685800"/>
            <a:ext cx="7350079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raffle is an event where raffle tickets are given or sold and at least one winner is determined by a drawing.  All drawings that take place under one license must be at the same location.  A raffle CANNOT take place during a licensed bingo event but CAN occur before or after the time listed on the bingo license.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/>
          </a:p>
          <a:p>
            <a:r>
              <a:rPr lang="en-US" dirty="0"/>
              <a:t>If unsure of whether you’re conducting a raffle or not, contact us to assist you in that determination.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2453D90-FD6D-42C7-BCD1-4075CB77DB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127" r="13103" b="2"/>
          <a:stretch/>
        </p:blipFill>
        <p:spPr>
          <a:xfrm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7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0020-698C-4475-A81D-3D18A6EA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396" y="118872"/>
            <a:ext cx="6019800" cy="1143000"/>
          </a:xfrm>
        </p:spPr>
        <p:txBody>
          <a:bodyPr/>
          <a:lstStyle/>
          <a:p>
            <a:pPr algn="r"/>
            <a:r>
              <a:rPr lang="en-US" dirty="0"/>
              <a:t>Are there any raffles that don’t require a license?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3C1E4-7920-410F-B5EE-DE6A435B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1512712"/>
            <a:ext cx="6021388" cy="4204520"/>
          </a:xfrm>
        </p:spPr>
        <p:txBody>
          <a:bodyPr/>
          <a:lstStyle/>
          <a:p>
            <a:r>
              <a:rPr lang="en-US" dirty="0"/>
              <a:t>Yes, there is an “Exempt Raffle” that does not require a license.  The following items must be met to qualify: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organization is currently qualified by the Charitable Gaming Division.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raffle will be held at a single gathering of the organization (primary purpose must be something other than the raffle).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tickets will be sold, drawing held, and prizes awarded at the single gathering (no pre-sale).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Total value of all prizes awarded for the entire day will not exceed $100.</a:t>
            </a:r>
          </a:p>
        </p:txBody>
      </p:sp>
      <p:pic>
        <p:nvPicPr>
          <p:cNvPr id="16" name="Picture Placeholder 1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31997D1-183B-4BBE-A37B-F6FD866FF2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24" r="26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15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4D44-7906-418A-8BF5-EABA9327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raffle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669B-303C-4613-BC3E-1C4E2404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0934"/>
            <a:ext cx="8534400" cy="4030134"/>
          </a:xfrm>
        </p:spPr>
        <p:txBody>
          <a:bodyPr/>
          <a:lstStyle/>
          <a:p>
            <a:r>
              <a:rPr lang="en-US" dirty="0"/>
              <a:t>The State has a very comprehensive Raffle Guide (link below) where the details of conducting a raffle can be found.  Key components of conducting a raffle include:</a:t>
            </a:r>
          </a:p>
          <a:p>
            <a:pPr lvl="1"/>
            <a:r>
              <a:rPr lang="en-US" dirty="0"/>
              <a:t>Selecting who is responsible;  principal officer and chairperson</a:t>
            </a:r>
          </a:p>
          <a:p>
            <a:pPr lvl="1"/>
            <a:r>
              <a:rPr lang="en-US" dirty="0"/>
              <a:t>Preparing the tickets; pre-printed, pre-bundled and/or pre-packed</a:t>
            </a:r>
          </a:p>
          <a:p>
            <a:pPr lvl="1"/>
            <a:r>
              <a:rPr lang="en-US" dirty="0"/>
              <a:t>Accountability of tickets and cash</a:t>
            </a:r>
          </a:p>
          <a:p>
            <a:pPr lvl="1"/>
            <a:r>
              <a:rPr lang="en-US" dirty="0"/>
              <a:t>Conducting the raffle; the drawing, awarding prizes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https://www.michigan.gov/documents/cg/BSL-CG-1824_664391_7.pdf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E8A-D256-4417-B96C-5D151441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 up with the </a:t>
            </a:r>
            <a:br>
              <a:rPr lang="en-US" dirty="0"/>
            </a:br>
            <a:r>
              <a:rPr lang="en-US" dirty="0"/>
              <a:t>De </a:t>
            </a:r>
            <a:r>
              <a:rPr lang="en-US" dirty="0" err="1"/>
              <a:t>boer</a:t>
            </a:r>
            <a:r>
              <a:rPr lang="en-US" dirty="0"/>
              <a:t>, Baumann &amp; COMPANY P.L.C. team for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727F-975D-48D8-B574-075654129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WWW.DBCNPO.COM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Anne Porter			</a:t>
            </a:r>
            <a:r>
              <a:rPr lang="en-US" dirty="0">
                <a:hlinkClick r:id="rId3"/>
              </a:rPr>
              <a:t>aporter@dbccpa.com</a:t>
            </a:r>
            <a:r>
              <a:rPr lang="en-US" dirty="0"/>
              <a:t>	616-396-1435</a:t>
            </a:r>
          </a:p>
          <a:p>
            <a:r>
              <a:rPr lang="en-US" dirty="0"/>
              <a:t>Carol Burley			</a:t>
            </a:r>
            <a:r>
              <a:rPr lang="en-US" dirty="0">
                <a:hlinkClick r:id="rId4"/>
              </a:rPr>
              <a:t>cburley@dbccpa.com</a:t>
            </a:r>
            <a:r>
              <a:rPr lang="en-US" dirty="0"/>
              <a:t>	616-846-3350</a:t>
            </a:r>
          </a:p>
          <a:p>
            <a:r>
              <a:rPr lang="en-US" dirty="0"/>
              <a:t>Jessica Holzinger	</a:t>
            </a:r>
            <a:r>
              <a:rPr lang="en-US" dirty="0">
                <a:hlinkClick r:id="rId5"/>
              </a:rPr>
              <a:t>jholzinger@dbccpa.com</a:t>
            </a:r>
            <a:r>
              <a:rPr lang="en-US" dirty="0"/>
              <a:t>	616-846-3350</a:t>
            </a:r>
          </a:p>
          <a:p>
            <a:r>
              <a:rPr lang="en-US" dirty="0"/>
              <a:t>Kaileigh Eddy		</a:t>
            </a:r>
            <a:r>
              <a:rPr lang="en-US" dirty="0">
                <a:hlinkClick r:id="rId6"/>
              </a:rPr>
              <a:t>keddy@dbccpa.com</a:t>
            </a:r>
            <a:r>
              <a:rPr lang="en-US" dirty="0"/>
              <a:t>		269-637-7311</a:t>
            </a:r>
          </a:p>
        </p:txBody>
      </p:sp>
    </p:spTree>
    <p:extLst>
      <p:ext uri="{BB962C8B-B14F-4D97-AF65-F5344CB8AC3E}">
        <p14:creationId xmlns:p14="http://schemas.microsoft.com/office/powerpoint/2010/main" val="125566409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447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3</vt:lpstr>
      <vt:lpstr>Slice</vt:lpstr>
      <vt:lpstr>Raffles in Michigan</vt:lpstr>
      <vt:lpstr>Qualification requirements</vt:lpstr>
      <vt:lpstr>What is a raffle? </vt:lpstr>
      <vt:lpstr>Are there any raffles that don’t require a license?</vt:lpstr>
      <vt:lpstr>Conducting a raffle</vt:lpstr>
      <vt:lpstr>Follow up with the  De boer, Baumann &amp; COMPANY P.L.C. team for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Raffles in michigan</dc:title>
  <dc:creator>Anne Porter</dc:creator>
  <cp:lastModifiedBy>Carol Burley</cp:lastModifiedBy>
  <cp:revision>9</cp:revision>
  <dcterms:created xsi:type="dcterms:W3CDTF">2021-01-30T13:43:25Z</dcterms:created>
  <dcterms:modified xsi:type="dcterms:W3CDTF">2021-05-18T18:38:17Z</dcterms:modified>
</cp:coreProperties>
</file>